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49" r:id="rId3"/>
    <p:sldId id="304" r:id="rId4"/>
    <p:sldId id="547" r:id="rId5"/>
    <p:sldId id="548" r:id="rId6"/>
    <p:sldId id="579" r:id="rId7"/>
    <p:sldId id="549" r:id="rId8"/>
    <p:sldId id="550" r:id="rId9"/>
    <p:sldId id="551" r:id="rId10"/>
    <p:sldId id="553" r:id="rId11"/>
    <p:sldId id="557" r:id="rId12"/>
    <p:sldId id="552" r:id="rId13"/>
    <p:sldId id="554" r:id="rId14"/>
    <p:sldId id="555" r:id="rId15"/>
    <p:sldId id="556" r:id="rId16"/>
    <p:sldId id="558" r:id="rId17"/>
    <p:sldId id="569" r:id="rId18"/>
    <p:sldId id="561" r:id="rId19"/>
    <p:sldId id="572" r:id="rId20"/>
    <p:sldId id="573" r:id="rId21"/>
    <p:sldId id="563" r:id="rId22"/>
    <p:sldId id="582" r:id="rId23"/>
    <p:sldId id="564" r:id="rId24"/>
    <p:sldId id="565" r:id="rId25"/>
    <p:sldId id="566" r:id="rId26"/>
    <p:sldId id="580" r:id="rId27"/>
    <p:sldId id="567" r:id="rId28"/>
    <p:sldId id="581" r:id="rId29"/>
    <p:sldId id="568" r:id="rId30"/>
    <p:sldId id="575" r:id="rId31"/>
    <p:sldId id="576" r:id="rId32"/>
    <p:sldId id="577" r:id="rId33"/>
    <p:sldId id="302" r:id="rId34"/>
    <p:sldId id="57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111" autoAdjust="0"/>
  </p:normalViewPr>
  <p:slideViewPr>
    <p:cSldViewPr snapToGrid="0" snapToObjects="1">
      <p:cViewPr varScale="1">
        <p:scale>
          <a:sx n="102" d="100"/>
          <a:sy n="102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from 0:37</a:t>
            </a:r>
            <a:r>
              <a:rPr lang="en-US" baseline="0" dirty="0" smtClean="0"/>
              <a:t> until </a:t>
            </a:r>
            <a:r>
              <a:rPr lang="en-US" baseline="0" dirty="0"/>
              <a:t>about 5:34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A3_5982h8&amp;feature=youtu.be&amp;t=37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05 – Algorithmic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Represent 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done with flowchart or </a:t>
            </a:r>
            <a:r>
              <a:rPr lang="en-US" b="1" i="1" dirty="0"/>
              <a:t>pseudocode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Flowchart</a:t>
            </a:r>
          </a:p>
          <a:p>
            <a:pPr lvl="1"/>
            <a:r>
              <a:rPr lang="en-US" dirty="0"/>
              <a:t>Symbols convey different types of actions</a:t>
            </a:r>
          </a:p>
          <a:p>
            <a:r>
              <a:rPr lang="en-US" dirty="0"/>
              <a:t>Pseudocode</a:t>
            </a:r>
          </a:p>
          <a:p>
            <a:pPr lvl="1"/>
            <a:r>
              <a:rPr lang="en-US" dirty="0"/>
              <a:t>A cross between code and plain English</a:t>
            </a:r>
          </a:p>
          <a:p>
            <a:pPr lvl="3"/>
            <a:endParaRPr lang="en-US" dirty="0"/>
          </a:p>
          <a:p>
            <a:r>
              <a:rPr lang="en-US" dirty="0"/>
              <a:t>One may be easier for you – use that 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2" y="2706696"/>
            <a:ext cx="1704474" cy="111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161"/>
            <a:ext cx="8229600" cy="1143000"/>
          </a:xfrm>
        </p:spPr>
        <p:txBody>
          <a:bodyPr/>
          <a:lstStyle/>
          <a:p>
            <a:r>
              <a:rPr lang="en-US" dirty="0"/>
              <a:t>Steps 3 and 4: Implementation </a:t>
            </a:r>
            <a:br>
              <a:rPr lang="en-US" dirty="0"/>
            </a:br>
            <a:r>
              <a:rPr lang="en-US" dirty="0"/>
              <a:t>and Testing/Debugging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Implementing and testing/debugging your program are two steps that go hand in hand</a:t>
            </a:r>
          </a:p>
          <a:p>
            <a:pPr lvl="3"/>
            <a:endParaRPr lang="en-US" dirty="0"/>
          </a:p>
          <a:p>
            <a:r>
              <a:rPr lang="en-US" dirty="0"/>
              <a:t>After implementing, you must test it</a:t>
            </a:r>
          </a:p>
          <a:p>
            <a:r>
              <a:rPr lang="en-US" dirty="0"/>
              <a:t>After discovering errors, you must find them</a:t>
            </a:r>
          </a:p>
          <a:p>
            <a:pPr lvl="1"/>
            <a:r>
              <a:rPr lang="en-US" dirty="0"/>
              <a:t>Once found, you must fix them</a:t>
            </a:r>
          </a:p>
          <a:p>
            <a:pPr lvl="1"/>
            <a:r>
              <a:rPr lang="en-US" dirty="0"/>
              <a:t>Once found and fixed, you must test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Example: Weekly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program to calculate the </a:t>
            </a:r>
            <a:br>
              <a:rPr lang="en-US" dirty="0"/>
            </a:br>
            <a:r>
              <a:rPr lang="en-US" dirty="0"/>
              <a:t>weekly pay of an hourly employee</a:t>
            </a:r>
          </a:p>
          <a:p>
            <a:pPr lvl="1"/>
            <a:r>
              <a:rPr lang="en-US" dirty="0"/>
              <a:t>What is the input, process, and output?</a:t>
            </a:r>
          </a:p>
          <a:p>
            <a:endParaRPr lang="en-US" dirty="0"/>
          </a:p>
          <a:p>
            <a:r>
              <a:rPr lang="en-US" dirty="0"/>
              <a:t>Input: pay rate and number of hours</a:t>
            </a:r>
          </a:p>
          <a:p>
            <a:r>
              <a:rPr lang="en-US" dirty="0"/>
              <a:t>Process: multiply pay rate by number of hours</a:t>
            </a:r>
          </a:p>
          <a:p>
            <a:r>
              <a:rPr lang="en-US" dirty="0"/>
              <a:t>Output: weekly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4536" y="1969364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44536" y="348925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End</a:t>
            </a:r>
          </a:p>
        </p:txBody>
      </p:sp>
      <p:sp>
        <p:nvSpPr>
          <p:cNvPr id="10" name="Flowchart: Data 9"/>
          <p:cNvSpPr/>
          <p:nvPr/>
        </p:nvSpPr>
        <p:spPr>
          <a:xfrm>
            <a:off x="5671882" y="1969364"/>
            <a:ext cx="1728536" cy="737741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4536" y="5001420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918529" y="3496804"/>
            <a:ext cx="1235241" cy="737741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02537" y="5001419"/>
            <a:ext cx="467225" cy="73774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0078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Start Symbol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0078" y="423454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End Symbol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0078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Data Processing Symbol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8375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prstClr val="black"/>
                </a:solidFill>
              </a:rPr>
              <a:t>Input/Output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8375" y="4241524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Decision Symbol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8375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Flow Control Arrows</a:t>
            </a:r>
          </a:p>
        </p:txBody>
      </p:sp>
    </p:spTree>
    <p:extLst>
      <p:ext uri="{BB962C8B-B14F-4D97-AF65-F5344CB8AC3E}">
        <p14:creationId xmlns:p14="http://schemas.microsoft.com/office/powerpoint/2010/main" val="1461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2A: Flowchart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959" y="2998855"/>
            <a:ext cx="2526632" cy="7367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pay = hours * rate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08409" y="1771989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18" name="Flowchart: Data 17"/>
          <p:cNvSpPr/>
          <p:nvPr/>
        </p:nvSpPr>
        <p:spPr>
          <a:xfrm>
            <a:off x="575016" y="299885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Display “Number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of hours worked: ”</a:t>
            </a:r>
          </a:p>
        </p:txBody>
      </p:sp>
      <p:cxnSp>
        <p:nvCxnSpPr>
          <p:cNvPr id="19" name="Straight Arrow Connector 18"/>
          <p:cNvCxnSpPr>
            <a:stCxn id="17" idx="2"/>
            <a:endCxn id="18" idx="1"/>
          </p:cNvCxnSpPr>
          <p:nvPr/>
        </p:nvCxnSpPr>
        <p:spPr>
          <a:xfrm>
            <a:off x="237172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Data 21"/>
          <p:cNvSpPr/>
          <p:nvPr/>
        </p:nvSpPr>
        <p:spPr>
          <a:xfrm>
            <a:off x="57501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Get the hours</a:t>
            </a:r>
          </a:p>
        </p:txBody>
      </p:sp>
      <p:cxnSp>
        <p:nvCxnSpPr>
          <p:cNvPr id="23" name="Straight Arrow Connector 22"/>
          <p:cNvCxnSpPr>
            <a:stCxn id="18" idx="4"/>
            <a:endCxn id="22" idx="1"/>
          </p:cNvCxnSpPr>
          <p:nvPr/>
        </p:nvCxnSpPr>
        <p:spPr>
          <a:xfrm>
            <a:off x="237172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Data 29"/>
          <p:cNvSpPr/>
          <p:nvPr/>
        </p:nvSpPr>
        <p:spPr>
          <a:xfrm>
            <a:off x="575016" y="5400498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Display “Amount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paid per hour: ”</a:t>
            </a:r>
          </a:p>
        </p:txBody>
      </p:sp>
      <p:cxnSp>
        <p:nvCxnSpPr>
          <p:cNvPr id="31" name="Straight Arrow Connector 30"/>
          <p:cNvCxnSpPr>
            <a:stCxn id="22" idx="4"/>
            <a:endCxn id="30" idx="1"/>
          </p:cNvCxnSpPr>
          <p:nvPr/>
        </p:nvCxnSpPr>
        <p:spPr>
          <a:xfrm>
            <a:off x="237172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Data 34"/>
          <p:cNvSpPr/>
          <p:nvPr/>
        </p:nvSpPr>
        <p:spPr>
          <a:xfrm>
            <a:off x="4975566" y="177301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Get the rate</a:t>
            </a:r>
          </a:p>
        </p:txBody>
      </p:sp>
      <p:cxnSp>
        <p:nvCxnSpPr>
          <p:cNvPr id="36" name="Straight Arrow Connector 35"/>
          <p:cNvCxnSpPr>
            <a:stCxn id="35" idx="4"/>
            <a:endCxn id="8" idx="0"/>
          </p:cNvCxnSpPr>
          <p:nvPr/>
        </p:nvCxnSpPr>
        <p:spPr>
          <a:xfrm>
            <a:off x="677227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Data 38"/>
          <p:cNvSpPr/>
          <p:nvPr/>
        </p:nvSpPr>
        <p:spPr>
          <a:xfrm>
            <a:off x="497556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Display “The pay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is $” , pay</a:t>
            </a:r>
          </a:p>
        </p:txBody>
      </p:sp>
      <p:cxnSp>
        <p:nvCxnSpPr>
          <p:cNvPr id="40" name="Straight Arrow Connector 39"/>
          <p:cNvCxnSpPr>
            <a:stCxn id="8" idx="2"/>
            <a:endCxn id="39" idx="1"/>
          </p:cNvCxnSpPr>
          <p:nvPr/>
        </p:nvCxnSpPr>
        <p:spPr>
          <a:xfrm>
            <a:off x="677227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508959" y="5400498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End</a:t>
            </a:r>
          </a:p>
        </p:txBody>
      </p:sp>
      <p:cxnSp>
        <p:nvCxnSpPr>
          <p:cNvPr id="44" name="Straight Arrow Connector 43"/>
          <p:cNvCxnSpPr>
            <a:stCxn id="39" idx="4"/>
            <a:endCxn id="43" idx="0"/>
          </p:cNvCxnSpPr>
          <p:nvPr/>
        </p:nvCxnSpPr>
        <p:spPr>
          <a:xfrm>
            <a:off x="677227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5" idx="2"/>
          </p:cNvCxnSpPr>
          <p:nvPr/>
        </p:nvCxnSpPr>
        <p:spPr>
          <a:xfrm>
            <a:off x="4780754" y="2140859"/>
            <a:ext cx="554154" cy="51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0" idx="5"/>
          </p:cNvCxnSpPr>
          <p:nvPr/>
        </p:nvCxnSpPr>
        <p:spPr>
          <a:xfrm flipV="1">
            <a:off x="3809092" y="5768855"/>
            <a:ext cx="9716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80754" y="2143376"/>
            <a:ext cx="0" cy="3611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2" grpId="0" animBg="1"/>
      <p:bldP spid="30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2B: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plain English description, then…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457200">
              <a:buAutoNum type="arabicPeriod"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"Number of hours worked: "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the hours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"Amount paid per hour: "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the rate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 pay = hours * rate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"The pay is $" ,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and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developing the algorithm </a:t>
            </a:r>
            <a:br>
              <a:rPr lang="en-US" dirty="0"/>
            </a:br>
            <a:r>
              <a:rPr lang="en-US" dirty="0"/>
              <a:t>didn’t involve any Python at all</a:t>
            </a:r>
          </a:p>
          <a:p>
            <a:pPr lvl="1"/>
            <a:r>
              <a:rPr lang="en-US" dirty="0"/>
              <a:t>Only pseudocode or a flowchart was needed</a:t>
            </a:r>
          </a:p>
          <a:p>
            <a:pPr lvl="1"/>
            <a:r>
              <a:rPr lang="en-US" dirty="0"/>
              <a:t>An algorithm can be coded up in any language</a:t>
            </a:r>
          </a:p>
          <a:p>
            <a:pPr lvl="3"/>
            <a:endParaRPr lang="en-US" dirty="0"/>
          </a:p>
          <a:p>
            <a:r>
              <a:rPr lang="en-US" dirty="0"/>
              <a:t>All languages share certain tools that </a:t>
            </a:r>
            <a:br>
              <a:rPr lang="en-US" dirty="0"/>
            </a:br>
            <a:r>
              <a:rPr lang="en-US" dirty="0"/>
              <a:t>can be used in your algorithms</a:t>
            </a:r>
          </a:p>
          <a:p>
            <a:pPr lvl="1"/>
            <a:r>
              <a:rPr lang="en-US" dirty="0"/>
              <a:t>For example, </a:t>
            </a:r>
            <a:r>
              <a:rPr lang="en-US" b="1" i="1" dirty="0"/>
              <a:t>control structures</a:t>
            </a:r>
            <a:r>
              <a:rPr lang="en-US" dirty="0"/>
              <a:t> and </a:t>
            </a:r>
            <a:r>
              <a:rPr lang="en-US" b="1" i="1" dirty="0"/>
              <a:t>expressions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Are Dogs Good?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user if a dog is a good dog</a:t>
            </a:r>
          </a:p>
          <a:p>
            <a:pPr lvl="2"/>
            <a:endParaRPr lang="en-US" dirty="0"/>
          </a:p>
          <a:p>
            <a:r>
              <a:rPr lang="en-US" dirty="0"/>
              <a:t>Print out one </a:t>
            </a:r>
            <a:br>
              <a:rPr lang="en-US" dirty="0"/>
            </a:br>
            <a:r>
              <a:rPr lang="en-US" dirty="0"/>
              <a:t>response for “yes”</a:t>
            </a:r>
          </a:p>
          <a:p>
            <a:pPr lvl="3"/>
            <a:endParaRPr lang="en-US" dirty="0"/>
          </a:p>
          <a:p>
            <a:r>
              <a:rPr lang="en-US" dirty="0"/>
              <a:t>Print out a different </a:t>
            </a:r>
            <a:br>
              <a:rPr lang="en-US" dirty="0"/>
            </a:br>
            <a:r>
              <a:rPr lang="en-US" dirty="0"/>
              <a:t>response for any </a:t>
            </a:r>
            <a:br>
              <a:rPr lang="en-US" dirty="0"/>
            </a:br>
            <a:r>
              <a:rPr lang="en-US" dirty="0"/>
              <a:t>other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6027"/>
          <a:stretch/>
        </p:blipFill>
        <p:spPr>
          <a:xfrm>
            <a:off x="4430598" y="3118186"/>
            <a:ext cx="4458878" cy="29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40125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40" y="1975186"/>
            <a:ext cx="5566260" cy="4517689"/>
          </a:xfrm>
        </p:spPr>
        <p:txBody>
          <a:bodyPr/>
          <a:lstStyle/>
          <a:p>
            <a:r>
              <a:rPr lang="en-US" dirty="0"/>
              <a:t>US Navy lab (Sep 1947)</a:t>
            </a:r>
          </a:p>
          <a:p>
            <a:r>
              <a:rPr lang="en-US" dirty="0"/>
              <a:t>Grace Hopper and her colleagues were working on the Harvard Mark II</a:t>
            </a:r>
          </a:p>
          <a:p>
            <a:pPr lvl="1"/>
            <a:r>
              <a:rPr lang="en-US" dirty="0"/>
              <a:t>Instructions read one at a time from a tape</a:t>
            </a:r>
          </a:p>
          <a:p>
            <a:r>
              <a:rPr lang="en-US" dirty="0"/>
              <a:t>Or trying to… it wasn’t working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929" y="2056436"/>
            <a:ext cx="2761042" cy="3627927"/>
            <a:chOff x="346929" y="2056436"/>
            <a:chExt cx="1961147" cy="2576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29" y="2056436"/>
              <a:ext cx="1961147" cy="22998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5857" y="4356326"/>
              <a:ext cx="1943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Rear Admiral Grace Hopper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structures</a:t>
            </a:r>
          </a:p>
          <a:p>
            <a:endParaRPr lang="en-US" dirty="0"/>
          </a:p>
          <a:p>
            <a:r>
              <a:rPr lang="en-US" dirty="0"/>
              <a:t>One-way (using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/>
              <a:t>)</a:t>
            </a:r>
          </a:p>
          <a:p>
            <a:r>
              <a:rPr lang="en-US" dirty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r>
              <a:rPr lang="en-US" dirty="0"/>
              <a:t>Multi-way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,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Nested decision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4613"/>
            <a:r>
              <a:rPr lang="en-US" dirty="0"/>
              <a:t>Mark II was a LARGE </a:t>
            </a:r>
            <a:br>
              <a:rPr lang="en-US" dirty="0"/>
            </a:br>
            <a:r>
              <a:rPr lang="en-US" dirty="0"/>
              <a:t>machine that took up </a:t>
            </a:r>
            <a:br>
              <a:rPr lang="en-US" dirty="0"/>
            </a:br>
            <a:r>
              <a:rPr lang="en-US" dirty="0"/>
              <a:t>an entire room</a:t>
            </a:r>
          </a:p>
          <a:p>
            <a:pPr marL="4284663" lvl="1"/>
            <a:r>
              <a:rPr lang="en-US" dirty="0"/>
              <a:t>You could open each panel and look inside</a:t>
            </a:r>
          </a:p>
          <a:p>
            <a:r>
              <a:rPr lang="en-US" dirty="0"/>
              <a:t>They found a moth </a:t>
            </a:r>
            <a:br>
              <a:rPr lang="en-US" dirty="0"/>
            </a:br>
            <a:r>
              <a:rPr lang="en-US" dirty="0"/>
              <a:t>inside the machine</a:t>
            </a:r>
          </a:p>
          <a:p>
            <a:pPr lvl="1"/>
            <a:r>
              <a:rPr lang="en-US" dirty="0"/>
              <a:t>Taped the bug</a:t>
            </a:r>
            <a:br>
              <a:rPr lang="en-US" dirty="0"/>
            </a:br>
            <a:r>
              <a:rPr lang="en-US" dirty="0"/>
              <a:t>into their log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67" y="1840893"/>
            <a:ext cx="3295289" cy="26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51472" r="21882" b="16705"/>
          <a:stretch/>
        </p:blipFill>
        <p:spPr>
          <a:xfrm>
            <a:off x="5033057" y="4737589"/>
            <a:ext cx="3958391" cy="15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(“Bugs”)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classifications of errors</a:t>
            </a:r>
          </a:p>
          <a:p>
            <a:pPr lvl="3"/>
            <a:endParaRPr lang="en-US" dirty="0"/>
          </a:p>
          <a:p>
            <a:r>
              <a:rPr lang="en-US" dirty="0"/>
              <a:t>Syntax errors</a:t>
            </a:r>
          </a:p>
          <a:p>
            <a:pPr lvl="1"/>
            <a:r>
              <a:rPr lang="en-US" dirty="0"/>
              <a:t>Prevent Python from </a:t>
            </a:r>
            <a:br>
              <a:rPr lang="en-US" dirty="0"/>
            </a:br>
            <a:r>
              <a:rPr lang="en-US" dirty="0"/>
              <a:t>understanding what to do</a:t>
            </a:r>
          </a:p>
          <a:p>
            <a:r>
              <a:rPr lang="en-US" dirty="0"/>
              <a:t>Logical errors</a:t>
            </a:r>
          </a:p>
          <a:p>
            <a:pPr lvl="1"/>
            <a:r>
              <a:rPr lang="en-US" dirty="0"/>
              <a:t>Cause the program to run </a:t>
            </a:r>
            <a:br>
              <a:rPr lang="en-US" dirty="0"/>
            </a:br>
            <a:r>
              <a:rPr lang="en-US" dirty="0"/>
              <a:t>incorrectly, or to </a:t>
            </a:r>
            <a:br>
              <a:rPr lang="en-US" dirty="0"/>
            </a:br>
            <a:r>
              <a:rPr lang="en-US" dirty="0"/>
              <a:t>not do what you want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7" y="2828039"/>
            <a:ext cx="3613610" cy="32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PB&amp;J Using Exact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“You’re not even making any </a:t>
            </a:r>
            <a:br>
              <a:rPr lang="en-US" dirty="0"/>
            </a:br>
            <a:r>
              <a:rPr lang="en-US" dirty="0"/>
              <a:t>sense! He’s already ruined it </a:t>
            </a:r>
            <a:br>
              <a:rPr lang="en-US" dirty="0"/>
            </a:br>
            <a:r>
              <a:rPr lang="en-US" dirty="0"/>
              <a:t>on purpose, he </a:t>
            </a:r>
            <a:r>
              <a:rPr lang="en-US" u="sng" dirty="0"/>
              <a:t>knows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how to make one.”</a:t>
            </a:r>
          </a:p>
          <a:p>
            <a:endParaRPr lang="en-US" dirty="0"/>
          </a:p>
          <a:p>
            <a:r>
              <a:rPr lang="en-US" dirty="0"/>
              <a:t>Watch the video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pPr lvl="1"/>
            <a:r>
              <a:rPr lang="en-US" sz="1800" dirty="0"/>
              <a:t>(Image from Josh </a:t>
            </a:r>
            <a:r>
              <a:rPr lang="en-US" sz="1800" dirty="0" err="1"/>
              <a:t>Darnit’s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Exact Instructions Challenge)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774" y="2178855"/>
            <a:ext cx="3050838" cy="40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“Syntax” is the set of rules followed by a computer programming language</a:t>
            </a:r>
          </a:p>
          <a:p>
            <a:pPr lvl="1"/>
            <a:r>
              <a:rPr lang="en-US" dirty="0"/>
              <a:t>Similar to grammar and spelling in English</a:t>
            </a:r>
          </a:p>
          <a:p>
            <a:pPr lvl="3"/>
            <a:endParaRPr lang="en-US" sz="1200" dirty="0"/>
          </a:p>
          <a:p>
            <a:r>
              <a:rPr lang="en-US" dirty="0"/>
              <a:t>Examples of Python’s syntax rules:</a:t>
            </a:r>
          </a:p>
          <a:p>
            <a:pPr lvl="1"/>
            <a:r>
              <a:rPr lang="en-US" dirty="0"/>
              <a:t>Keywords must be spelled correctly</a:t>
            </a:r>
          </a:p>
          <a:p>
            <a:pPr marL="914400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800" dirty="0"/>
              <a:t>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800" dirty="0"/>
              <a:t>, not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Ture</a:t>
            </a:r>
            <a:r>
              <a:rPr lang="en-US" sz="2800" dirty="0"/>
              <a:t> or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Flase</a:t>
            </a:r>
            <a:r>
              <a:rPr lang="en-US" sz="2800" dirty="0"/>
              <a:t> or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Truu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Quotes and parentheses must be closed in order: </a:t>
            </a:r>
          </a:p>
          <a:p>
            <a:pPr marL="914400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("open and close")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		print("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up?")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		print("Good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781068" cy="4517689"/>
          </a:xfrm>
        </p:spPr>
        <p:txBody>
          <a:bodyPr/>
          <a:lstStyle/>
          <a:p>
            <a:r>
              <a:rPr lang="en-US" dirty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		print("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up?")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		print("Good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44582" y="3119773"/>
            <a:ext cx="1368592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98761" y="3561096"/>
            <a:ext cx="5318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95291" y="4144349"/>
            <a:ext cx="6842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389" y="5150495"/>
            <a:ext cx="184885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a syntax error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2464" y="4658717"/>
            <a:ext cx="1947859" cy="533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	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up?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		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Aloha!)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	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 </a:t>
            </a:r>
            <a:r>
              <a:rPr lang="en-US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544" y="5302061"/>
            <a:ext cx="522375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The syntax highlighting in emacs can often help you see where the errors are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errors don’t bother Python at all… </a:t>
            </a:r>
            <a:br>
              <a:rPr lang="en-US" dirty="0"/>
            </a:br>
            <a:r>
              <a:rPr lang="en-US" dirty="0"/>
              <a:t>they only bother you!</a:t>
            </a:r>
          </a:p>
          <a:p>
            <a:pPr lvl="3"/>
            <a:endParaRPr lang="en-US" dirty="0"/>
          </a:p>
          <a:p>
            <a:r>
              <a:rPr lang="en-US" dirty="0"/>
              <a:t>Examples of logical errors:</a:t>
            </a:r>
          </a:p>
          <a:p>
            <a:pPr lvl="1"/>
            <a:r>
              <a:rPr lang="en-US" dirty="0"/>
              <a:t>Using the wrong value for something</a:t>
            </a:r>
          </a:p>
          <a:p>
            <a:pPr marL="914400" lvl="2" indent="0"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currentYear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2013</a:t>
            </a:r>
          </a:p>
          <a:p>
            <a:pPr lvl="1"/>
            <a:r>
              <a:rPr lang="en-US" dirty="0"/>
              <a:t>Doing steps in the wrong order</a:t>
            </a:r>
          </a:p>
          <a:p>
            <a:pPr lvl="2"/>
            <a:r>
              <a:rPr lang="en-US" sz="2800" dirty="0"/>
              <a:t>“Place pan in the oven. Preheat oven to 350.  Pour batter into pan, spreading evenly.”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in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Comments </a:t>
            </a:r>
            <a:r>
              <a:rPr lang="en-US" dirty="0" smtClean="0"/>
              <a:t>should be used </a:t>
            </a:r>
            <a:r>
              <a:rPr lang="en-US" dirty="0"/>
              <a:t>to convey </a:t>
            </a:r>
            <a:r>
              <a:rPr lang="en-US" u="sng" dirty="0"/>
              <a:t>what</a:t>
            </a:r>
            <a:r>
              <a:rPr lang="en-US" dirty="0"/>
              <a:t> your program is </a:t>
            </a:r>
            <a:r>
              <a:rPr lang="en-US" u="sng" dirty="0" smtClean="0"/>
              <a:t>accomplishing</a:t>
            </a:r>
            <a:endParaRPr lang="en-US" u="sng" dirty="0"/>
          </a:p>
          <a:p>
            <a:pPr lvl="1"/>
            <a:r>
              <a:rPr lang="en-US" dirty="0"/>
              <a:t>If there is a bug, however, your code may not actually be accomplishing that task</a:t>
            </a:r>
          </a:p>
          <a:p>
            <a:r>
              <a:rPr lang="en-US" dirty="0"/>
              <a:t>Comments are </a:t>
            </a:r>
            <a:r>
              <a:rPr lang="en-US" u="sng" dirty="0"/>
              <a:t>very</a:t>
            </a:r>
            <a:r>
              <a:rPr lang="en-US" dirty="0"/>
              <a:t> useful when debugging, because they separate intent from actuality</a:t>
            </a:r>
          </a:p>
          <a:p>
            <a:pPr lvl="1"/>
            <a:r>
              <a:rPr lang="en-US" dirty="0"/>
              <a:t>“Is your code working?” and </a:t>
            </a:r>
            <a:br>
              <a:rPr lang="en-US" dirty="0"/>
            </a:br>
            <a:r>
              <a:rPr lang="en-US" dirty="0"/>
              <a:t>“Is your code doing what it’s supposed to do?” </a:t>
            </a:r>
            <a:br>
              <a:rPr lang="en-US" dirty="0"/>
            </a:br>
            <a:r>
              <a:rPr lang="en-US" dirty="0"/>
              <a:t>are very different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Practicing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Twitter Followers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Neary</a:t>
            </a:r>
            <a:r>
              <a:rPr lang="en-US" dirty="0"/>
              <a:t> has a quite a few Twitter followers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/>
              <a:t>a game where the user guesses how many followers he has, and tell them </a:t>
            </a:r>
            <a:br>
              <a:rPr lang="en-US" dirty="0"/>
            </a:br>
            <a:r>
              <a:rPr lang="en-US" dirty="0"/>
              <a:t>whether their guess was high,</a:t>
            </a:r>
            <a:br>
              <a:rPr lang="en-US" dirty="0"/>
            </a:br>
            <a:r>
              <a:rPr lang="en-US" dirty="0"/>
              <a:t>low, or correct</a:t>
            </a:r>
          </a:p>
          <a:p>
            <a:pPr lvl="3"/>
            <a:endParaRPr lang="en-US" dirty="0"/>
          </a:p>
          <a:p>
            <a:r>
              <a:rPr lang="en-US" dirty="0"/>
              <a:t>What info do you need?</a:t>
            </a:r>
          </a:p>
          <a:p>
            <a:pPr lvl="1"/>
            <a:r>
              <a:rPr lang="en-US" dirty="0"/>
              <a:t>(He has 380 followers)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8" name="Picture 4" descr="Image result for twitter">
            <a:extLst>
              <a:ext uri="{FF2B5EF4-FFF2-40B4-BE49-F238E27FC236}">
                <a16:creationId xmlns:a16="http://schemas.microsoft.com/office/drawing/2014/main" xmlns="" id="{5A625B69-E9D9-8C4C-9AB5-1353F860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537">
            <a:off x="6018531" y="4479855"/>
            <a:ext cx="2564281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3299"/>
          <a:stretch/>
        </p:blipFill>
        <p:spPr>
          <a:xfrm>
            <a:off x="6145653" y="2809188"/>
            <a:ext cx="2932359" cy="36678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Moving on to CMSC 202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user their major and the </a:t>
            </a:r>
            <a:br>
              <a:rPr lang="en-US" dirty="0"/>
            </a:br>
            <a:r>
              <a:rPr lang="en-US" dirty="0"/>
              <a:t>grade they earned in CMSC 201</a:t>
            </a:r>
          </a:p>
          <a:p>
            <a:pPr lvl="1"/>
            <a:r>
              <a:rPr lang="en-US" dirty="0"/>
              <a:t>Print out whether they can move </a:t>
            </a:r>
            <a:br>
              <a:rPr lang="en-US" dirty="0"/>
            </a:br>
            <a:r>
              <a:rPr lang="en-US" dirty="0"/>
              <a:t>on to CMSC 202 next semester</a:t>
            </a:r>
          </a:p>
          <a:p>
            <a:r>
              <a:rPr lang="en-US" dirty="0"/>
              <a:t>If they’re a CMSC or CMPE major</a:t>
            </a:r>
          </a:p>
          <a:p>
            <a:pPr lvl="1"/>
            <a:r>
              <a:rPr lang="en-US" dirty="0"/>
              <a:t>They need an A or a B</a:t>
            </a:r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They need an A, B, or a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</a:p>
          <a:p>
            <a:pPr lvl="1"/>
            <a:r>
              <a:rPr lang="en-US" dirty="0"/>
              <a:t>Allows you to search within a file</a:t>
            </a:r>
          </a:p>
          <a:p>
            <a:pPr lvl="1"/>
            <a:r>
              <a:rPr lang="en-US" dirty="0"/>
              <a:t>(To remember: S stands for “search”)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Hit CTRL+S, then type in what you want to find</a:t>
            </a:r>
          </a:p>
          <a:p>
            <a:pPr lvl="1"/>
            <a:r>
              <a:rPr lang="en-US" dirty="0"/>
              <a:t>Hit CTRL+S again to find the next occurrence</a:t>
            </a:r>
          </a:p>
          <a:p>
            <a:pPr lvl="1"/>
            <a:r>
              <a:rPr lang="en-US" dirty="0"/>
              <a:t>If you reach the end of the file and want to start back at the beginning, hit CTRL+S again</a:t>
            </a:r>
          </a:p>
          <a:p>
            <a:pPr lvl="1"/>
            <a:r>
              <a:rPr lang="en-US" dirty="0"/>
              <a:t>Use any movement (arrows, etc.) to exit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</a:p>
        </p:txBody>
      </p:sp>
    </p:spTree>
    <p:extLst>
      <p:ext uri="{BB962C8B-B14F-4D97-AF65-F5344CB8AC3E}">
        <p14:creationId xmlns:p14="http://schemas.microsoft.com/office/powerpoint/2010/main" val="28061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HW 2 is out on Blackboard now</a:t>
            </a:r>
          </a:p>
          <a:p>
            <a:pPr lvl="1"/>
            <a:r>
              <a:rPr lang="en-US" sz="2400" dirty="0"/>
              <a:t>Must complete the Academic Integrity Quiz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view it, and score a </a:t>
            </a:r>
            <a:r>
              <a:rPr lang="en-US" sz="2400" dirty="0" smtClean="0"/>
              <a:t>12 / 12</a:t>
            </a:r>
            <a:endParaRPr lang="en-US" sz="2400" dirty="0"/>
          </a:p>
          <a:p>
            <a:pPr lvl="1"/>
            <a:r>
              <a:rPr lang="en-US" sz="2400" dirty="0"/>
              <a:t>Due by </a:t>
            </a:r>
            <a:r>
              <a:rPr lang="en-US" sz="2400" u="sng" dirty="0"/>
              <a:t>Saturday</a:t>
            </a:r>
            <a:r>
              <a:rPr lang="en-US" sz="2400" dirty="0"/>
              <a:t> (September </a:t>
            </a:r>
            <a:r>
              <a:rPr lang="en-US" sz="2400" dirty="0" smtClean="0"/>
              <a:t>22nd) </a:t>
            </a:r>
            <a:r>
              <a:rPr lang="en-US" sz="2400" dirty="0"/>
              <a:t>at 8:59:59 PM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Course Schedule is on the website</a:t>
            </a:r>
          </a:p>
          <a:p>
            <a:pPr lvl="1"/>
            <a:r>
              <a:rPr lang="en-US" sz="2400" dirty="0"/>
              <a:t>Midterm #1 is </a:t>
            </a:r>
            <a:r>
              <a:rPr lang="en-US" sz="2400" dirty="0" smtClean="0"/>
              <a:t>in class on </a:t>
            </a:r>
            <a:r>
              <a:rPr lang="en-US" sz="2400" dirty="0"/>
              <a:t>October </a:t>
            </a:r>
            <a:r>
              <a:rPr lang="en-US" sz="2400" dirty="0" smtClean="0"/>
              <a:t>3rd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/>
              <a:t>4</a:t>
            </a:r>
            <a:r>
              <a:rPr lang="en-US" sz="2400" dirty="0" smtClean="0"/>
              <a:t>th</a:t>
            </a:r>
            <a:endParaRPr lang="en-US" sz="2400" dirty="0" smtClean="0"/>
          </a:p>
          <a:p>
            <a:pPr lvl="1"/>
            <a:r>
              <a:rPr lang="en-US" sz="2400" dirty="0" smtClean="0"/>
              <a:t>SDS students, schedule your exam </a:t>
            </a:r>
            <a:r>
              <a:rPr lang="en-US" sz="2400" u="sng" dirty="0" smtClean="0"/>
              <a:t>ASAP</a:t>
            </a:r>
            <a:r>
              <a:rPr lang="en-US" sz="2400" dirty="0" smtClean="0"/>
              <a:t> (for either day)</a:t>
            </a:r>
          </a:p>
          <a:p>
            <a:pPr lvl="2"/>
            <a:r>
              <a:rPr lang="en-US" dirty="0" smtClean="0"/>
              <a:t>Notify Prof. Neary by September 26th with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815"/>
            <a:ext cx="8229600" cy="4517689"/>
          </a:xfrm>
        </p:spPr>
        <p:txBody>
          <a:bodyPr/>
          <a:lstStyle/>
          <a:p>
            <a:r>
              <a:rPr lang="en-US" sz="1600" dirty="0"/>
              <a:t>IKEA instructions (adapted from):</a:t>
            </a:r>
          </a:p>
          <a:p>
            <a:pPr lvl="1"/>
            <a:r>
              <a:rPr lang="en-US" sz="1200" dirty="0"/>
              <a:t>https://www.flickr.com/photos/girlinblack/6697086037</a:t>
            </a:r>
          </a:p>
          <a:p>
            <a:r>
              <a:rPr lang="en-US" sz="1600" dirty="0"/>
              <a:t>Three dogs:</a:t>
            </a:r>
          </a:p>
          <a:p>
            <a:pPr lvl="1"/>
            <a:r>
              <a:rPr lang="en-US" sz="1200" dirty="0"/>
              <a:t>https://pixabay.com/p-984015/</a:t>
            </a:r>
            <a:endParaRPr lang="en-US" sz="1600" dirty="0"/>
          </a:p>
          <a:p>
            <a:r>
              <a:rPr lang="en-US" sz="1600" dirty="0"/>
              <a:t>Rear Admiral Grace Hopper:</a:t>
            </a:r>
          </a:p>
          <a:p>
            <a:pPr lvl="1"/>
            <a:r>
              <a:rPr lang="en-US" sz="1200" dirty="0"/>
              <a:t>https://commons.wikimedia.org/wiki/File:Grace_Hopper.jpg</a:t>
            </a:r>
            <a:endParaRPr lang="en-US" sz="1600" dirty="0"/>
          </a:p>
          <a:p>
            <a:r>
              <a:rPr lang="en-US" sz="1600" dirty="0"/>
              <a:t>Mark II:</a:t>
            </a:r>
          </a:p>
          <a:p>
            <a:pPr lvl="1"/>
            <a:r>
              <a:rPr lang="en-US" sz="1200" dirty="0"/>
              <a:t>http://amhistory.si.edu/archives/images/d8324-1.jpg</a:t>
            </a:r>
            <a:endParaRPr lang="en-US" sz="1600" dirty="0"/>
          </a:p>
          <a:p>
            <a:r>
              <a:rPr lang="en-US" sz="1600" dirty="0"/>
              <a:t>Notebook bug (adapted from):</a:t>
            </a:r>
          </a:p>
          <a:p>
            <a:pPr lvl="1"/>
            <a:r>
              <a:rPr lang="en-US" sz="1200" dirty="0"/>
              <a:t>https://commons.wikimedia.org/wiki/File:H96566k.jpg</a:t>
            </a:r>
            <a:endParaRPr lang="en-US" sz="1600" dirty="0"/>
          </a:p>
          <a:p>
            <a:r>
              <a:rPr lang="en-US" sz="1600" dirty="0"/>
              <a:t>Computer bug:</a:t>
            </a:r>
          </a:p>
          <a:p>
            <a:pPr lvl="1"/>
            <a:r>
              <a:rPr lang="en-US" sz="1200" dirty="0"/>
              <a:t>https://pixabay.com/p-1296767/</a:t>
            </a:r>
            <a:endParaRPr lang="en-US" sz="1600" dirty="0"/>
          </a:p>
          <a:p>
            <a:r>
              <a:rPr lang="en-US" sz="1600" dirty="0" smtClean="0"/>
              <a:t>Twitter </a:t>
            </a:r>
            <a:r>
              <a:rPr lang="en-US" sz="1600" dirty="0"/>
              <a:t>logo</a:t>
            </a:r>
          </a:p>
          <a:p>
            <a:pPr lvl="1"/>
            <a:r>
              <a:rPr lang="en-US" sz="1200" dirty="0"/>
              <a:t>https://pixabay.com/en/p-312464/</a:t>
            </a:r>
            <a:endParaRPr lang="en-US" sz="1200" dirty="0" smtClean="0"/>
          </a:p>
          <a:p>
            <a:r>
              <a:rPr lang="en-US" sz="1600" dirty="0" smtClean="0"/>
              <a:t>Question mark man:</a:t>
            </a:r>
          </a:p>
          <a:p>
            <a:pPr lvl="1"/>
            <a:r>
              <a:rPr lang="en-US" sz="1200" dirty="0" smtClean="0"/>
              <a:t>https</a:t>
            </a:r>
            <a:r>
              <a:rPr lang="en-US" sz="1200" dirty="0"/>
              <a:t>://pixabay.com/p-1019993/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practice thinking algorithmically</a:t>
            </a:r>
          </a:p>
          <a:p>
            <a:r>
              <a:rPr lang="en-US" dirty="0"/>
              <a:t>To understand and be able to implement proper program development</a:t>
            </a:r>
          </a:p>
          <a:p>
            <a:pPr lvl="1"/>
            <a:r>
              <a:rPr lang="en-US" sz="3200" dirty="0"/>
              <a:t>To learn more about “bugs”</a:t>
            </a:r>
          </a:p>
          <a:p>
            <a:endParaRPr lang="en-US" dirty="0"/>
          </a:p>
          <a:p>
            <a:r>
              <a:rPr lang="en-US" dirty="0"/>
              <a:t>To get practice with decision structures</a:t>
            </a:r>
          </a:p>
          <a:p>
            <a:r>
              <a:rPr lang="en-US" dirty="0"/>
              <a:t>(Lots of practice)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used to solve a problem</a:t>
            </a:r>
          </a:p>
          <a:p>
            <a:pPr lvl="3"/>
            <a:endParaRPr lang="en-US" dirty="0"/>
          </a:p>
          <a:p>
            <a:r>
              <a:rPr lang="en-US" dirty="0"/>
              <a:t>Problem must be </a:t>
            </a:r>
          </a:p>
          <a:p>
            <a:pPr lvl="1"/>
            <a:r>
              <a:rPr lang="en-US" dirty="0"/>
              <a:t>Well defined</a:t>
            </a:r>
          </a:p>
          <a:p>
            <a:pPr lvl="1"/>
            <a:r>
              <a:rPr lang="en-US" dirty="0"/>
              <a:t>Fully understood </a:t>
            </a:r>
            <a:br>
              <a:rPr lang="en-US" dirty="0"/>
            </a:br>
            <a:r>
              <a:rPr lang="en-US" dirty="0"/>
              <a:t>by the programmer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6327" y="2908023"/>
            <a:ext cx="4267200" cy="27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Steps must be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Ordered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Clear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7317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are an ordered set of clear steps that fully describes a process</a:t>
            </a:r>
          </a:p>
          <a:p>
            <a:pPr lvl="3"/>
            <a:endParaRPr lang="en-US" dirty="0"/>
          </a:p>
          <a:p>
            <a:r>
              <a:rPr lang="en-US" dirty="0"/>
              <a:t>Examples from real life?</a:t>
            </a:r>
          </a:p>
          <a:p>
            <a:pPr lvl="1"/>
            <a:r>
              <a:rPr lang="en-US" dirty="0"/>
              <a:t>Recipes</a:t>
            </a:r>
          </a:p>
          <a:p>
            <a:pPr lvl="1"/>
            <a:r>
              <a:rPr lang="en-US" dirty="0"/>
              <a:t>Driving directions</a:t>
            </a:r>
          </a:p>
          <a:p>
            <a:pPr lvl="1"/>
            <a:r>
              <a:rPr lang="en-US" dirty="0"/>
              <a:t>Instruction manual (IKEA)</a:t>
            </a:r>
          </a:p>
          <a:p>
            <a:pPr lvl="2"/>
            <a:r>
              <a:rPr lang="en-US" dirty="0"/>
              <a:t>(maybe not so much)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6" y="2701704"/>
            <a:ext cx="3891064" cy="3867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28259">
            <a:off x="6343358" y="4356690"/>
            <a:ext cx="1612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3462">
                  <a:noFill/>
                  <a:prstDash val="solid"/>
                </a:ln>
                <a:effectLst>
                  <a:outerShdw dist="38100" dir="2700000" algn="bl" rotWithShape="0">
                    <a:srgbClr val="FFC000"/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779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an Algorithm</a:t>
            </a:r>
          </a:p>
        </p:txBody>
      </p:sp>
    </p:spTree>
    <p:extLst>
      <p:ext uri="{BB962C8B-B14F-4D97-AF65-F5344CB8AC3E}">
        <p14:creationId xmlns:p14="http://schemas.microsoft.com/office/powerpoint/2010/main" val="41324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problem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Represent your solution (your algorithm)</a:t>
            </a:r>
          </a:p>
          <a:p>
            <a:pPr marL="914400" lvl="1" indent="-514350"/>
            <a:r>
              <a:rPr lang="en-US" sz="3200" dirty="0"/>
              <a:t>Pseudocode</a:t>
            </a:r>
          </a:p>
          <a:p>
            <a:pPr marL="914400" lvl="1" indent="-514350"/>
            <a:r>
              <a:rPr lang="en-US" sz="3200" dirty="0"/>
              <a:t>Flowchart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 the algorithm in a program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and debug your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Understanding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dirty="0"/>
              <a:t>What information or data are you given?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What must you do with the information/data?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This is your algorithm!</a:t>
            </a:r>
          </a:p>
          <a:p>
            <a:r>
              <a:rPr lang="en-US" dirty="0"/>
              <a:t>Output</a:t>
            </a:r>
          </a:p>
          <a:p>
            <a:pPr lvl="1"/>
            <a:r>
              <a:rPr lang="en-US" dirty="0"/>
              <a:t>What are your deliverables?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13899</TotalTime>
  <Words>934</Words>
  <Application>Microsoft Office PowerPoint</Application>
  <PresentationFormat>On-screen Show (4:3)</PresentationFormat>
  <Paragraphs>293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05 – Algorithmic Thinking</vt:lpstr>
      <vt:lpstr>Last Class We Covered</vt:lpstr>
      <vt:lpstr>Any Questions from Last Time?</vt:lpstr>
      <vt:lpstr>Today’s Objectives</vt:lpstr>
      <vt:lpstr>What is an Algorithm?</vt:lpstr>
      <vt:lpstr>Algorithmic Thinking</vt:lpstr>
      <vt:lpstr>Developing an Algorithm</vt:lpstr>
      <vt:lpstr>Program Development</vt:lpstr>
      <vt:lpstr>Step 1: Understanding the Problem</vt:lpstr>
      <vt:lpstr>Step 2: Represent the Algorithm</vt:lpstr>
      <vt:lpstr>Steps 3 and 4: Implementation  and Testing/Debugging</vt:lpstr>
      <vt:lpstr>Development Example: Weekly Pay</vt:lpstr>
      <vt:lpstr>Flowchart Symbols</vt:lpstr>
      <vt:lpstr>Step 2A: Flowchart</vt:lpstr>
      <vt:lpstr>Step 2B: Pseudocode</vt:lpstr>
      <vt:lpstr>Algorithms and Language</vt:lpstr>
      <vt:lpstr>Exercise: Are Dogs Good?</vt:lpstr>
      <vt:lpstr>Debugging</vt:lpstr>
      <vt:lpstr>A Bit of History on “Bugs”</vt:lpstr>
      <vt:lpstr>A Bit of History on “Bugs”</vt:lpstr>
      <vt:lpstr>Errors (“Bugs”)</vt:lpstr>
      <vt:lpstr>PB&amp;J Using Exact Instructions</vt:lpstr>
      <vt:lpstr>Syntax Errors</vt:lpstr>
      <vt:lpstr>Syntax Error Examples</vt:lpstr>
      <vt:lpstr>Syntax Error Examples</vt:lpstr>
      <vt:lpstr>Syntax Error Examples</vt:lpstr>
      <vt:lpstr>Logical Errors</vt:lpstr>
      <vt:lpstr>Comments in Debugging</vt:lpstr>
      <vt:lpstr>Practicing Decision Structures</vt:lpstr>
      <vt:lpstr>Exercise: Twitter Followers</vt:lpstr>
      <vt:lpstr>Exercise: Moving on to CMSC 202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206</cp:revision>
  <dcterms:created xsi:type="dcterms:W3CDTF">2014-05-05T14:25:42Z</dcterms:created>
  <dcterms:modified xsi:type="dcterms:W3CDTF">2018-09-17T18:05:33Z</dcterms:modified>
</cp:coreProperties>
</file>